
<file path=[Content_Types].xml><?xml version="1.0" encoding="utf-8"?>
<Types xmlns="http://schemas.openxmlformats.org/package/2006/content-types">
  <Default Extension="png" ContentType="image/png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3" r:id="rId1"/>
  </p:sldMasterIdLst>
  <p:sldIdLst>
    <p:sldId id="273" r:id="rId2"/>
    <p:sldId id="275" r:id="rId3"/>
    <p:sldId id="274" r:id="rId4"/>
    <p:sldId id="276" r:id="rId5"/>
    <p:sldId id="265" r:id="rId6"/>
    <p:sldId id="269" r:id="rId7"/>
    <p:sldId id="277" r:id="rId8"/>
    <p:sldId id="278" r:id="rId9"/>
    <p:sldId id="267" r:id="rId10"/>
    <p:sldId id="257" r:id="rId11"/>
    <p:sldId id="258" r:id="rId12"/>
    <p:sldId id="259" r:id="rId13"/>
    <p:sldId id="268" r:id="rId14"/>
    <p:sldId id="261" r:id="rId15"/>
    <p:sldId id="271" r:id="rId16"/>
    <p:sldId id="272" r:id="rId17"/>
    <p:sldId id="262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17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5619" autoAdjust="0"/>
    <p:restoredTop sz="94660" autoAdjust="0"/>
  </p:normalViewPr>
  <p:slideViewPr>
    <p:cSldViewPr>
      <p:cViewPr varScale="1">
        <p:scale>
          <a:sx n="110" d="100"/>
          <a:sy n="110" d="100"/>
        </p:scale>
        <p:origin x="-84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43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9243CEFB-34FC-4FBB-B1EF-5CB376E4285B}" type="datetimeFigureOut">
              <a:rPr lang="en-US" smtClean="0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pPr>
              <a:defRPr/>
            </a:pPr>
            <a:fld id="{597BCEA6-53FD-4C6D-BC80-82DD3CB793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4B2202-6E4B-4141-9D29-1B8D6ECFFBAA}" type="datetimeFigureOut">
              <a:rPr lang="en-US" smtClean="0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9BC685-DC1B-432E-91DB-D4BD005822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C24B89-4E1E-49DB-8741-681C2FC6FBB1}" type="datetimeFigureOut">
              <a:rPr lang="en-US" smtClean="0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1D2E9F-9332-4D9D-AD1E-D5B99EF0BF8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AC1024-2AEB-4B36-A84B-2D1A3E13DE1F}" type="datetimeFigureOut">
              <a:rPr lang="en-US" smtClean="0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460533-9DDB-404B-93D7-F0E9A468DFC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pPr>
              <a:defRPr/>
            </a:pPr>
            <a:fld id="{45364C65-3C4D-438A-92D3-984FD81A44D9}" type="datetimeFigureOut">
              <a:rPr lang="en-US" smtClean="0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pPr>
              <a:defRPr/>
            </a:pPr>
            <a:fld id="{EC336671-5E13-49AE-9798-61594C38221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FCB77C-84EF-4FAD-8EF8-57B11730EFDF}" type="datetimeFigureOut">
              <a:rPr lang="en-US" smtClean="0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5D8752-0FE1-4A2C-9544-250CADD372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7496C4-38CC-4FFE-8A9E-95E7D974812C}" type="datetimeFigureOut">
              <a:rPr lang="en-US" smtClean="0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1F0056-CE3D-4D2A-9C6B-61A92271FA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45D863-89BA-4E74-A103-8D9AE27D2D5C}" type="datetimeFigureOut">
              <a:rPr lang="en-US" smtClean="0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890504-368A-49A1-8FD1-C7858C713E6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B4EE1F-DC91-4660-9028-74793D6B2D0C}" type="datetimeFigureOut">
              <a:rPr lang="en-US" smtClean="0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9262A8-E884-4FC1-8CC9-47DB2DB6160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BDDC22-7DC0-41E8-A0E3-82000FF429FB}" type="datetimeFigureOut">
              <a:rPr lang="en-US" smtClean="0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228790-8569-461C-9202-3663BF803EA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F38D6E-FCBC-4816-B3E6-821256A1D1AA}" type="datetimeFigureOut">
              <a:rPr lang="en-US" smtClean="0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60207E-7AB1-4957-AAF3-705C357BA1D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75000"/>
              </a:schemeClr>
            </a:gs>
            <a:gs pos="14000">
              <a:schemeClr val="accent4"/>
            </a:gs>
            <a:gs pos="32000">
              <a:schemeClr val="bg1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B992131-3FCF-4739-B040-5B57C89B2838}" type="datetimeFigureOut">
              <a:rPr lang="en-US" smtClean="0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12BEB53-7229-447D-9DCD-D125A2F70BD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3733800"/>
            <a:ext cx="6858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Seminar Design:</a:t>
            </a:r>
            <a:br>
              <a:rPr lang="en-US" dirty="0" smtClean="0"/>
            </a:br>
            <a:r>
              <a:rPr lang="en-US" sz="5700" i="1" dirty="0" smtClean="0">
                <a:solidFill>
                  <a:schemeClr val="accent2">
                    <a:lumMod val="50000"/>
                  </a:schemeClr>
                </a:solidFill>
                <a:latin typeface="Californian FB" panose="0207040306080B030204" pitchFamily="18" charset="0"/>
                <a:ea typeface="+mn-ea"/>
                <a:cs typeface="+mn-cs"/>
              </a:rPr>
              <a:t>Anxiety and BNST Peptides</a:t>
            </a:r>
            <a:endParaRPr lang="en-US" sz="5700" i="1" dirty="0">
              <a:solidFill>
                <a:schemeClr val="accent2">
                  <a:lumMod val="50000"/>
                </a:schemeClr>
              </a:solidFill>
              <a:latin typeface="Californian FB" panose="0207040306080B030204" pitchFamily="18" charset="0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Spring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81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724400" y="-7189"/>
            <a:ext cx="3452812" cy="79851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dirty="0">
                <a:solidFill>
                  <a:schemeClr val="accent2">
                    <a:lumMod val="50000"/>
                  </a:schemeClr>
                </a:solidFill>
                <a:latin typeface="Californian FB" panose="0207040306080B030204" pitchFamily="18" charset="0"/>
              </a:rPr>
              <a:t>Introduction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sz="quarter" idx="1"/>
          </p:nvPr>
        </p:nvSpPr>
        <p:spPr>
          <a:xfrm>
            <a:off x="1042988" y="1219200"/>
            <a:ext cx="6777037" cy="4613275"/>
          </a:xfrm>
        </p:spPr>
        <p:txBody>
          <a:bodyPr rtlCol="0">
            <a:normAutofit lnSpcReduction="10000"/>
          </a:bodyPr>
          <a:lstStyle/>
          <a:p>
            <a:pPr indent="-274320" eaLnBrk="1" fontAlgn="auto" hangingPunct="1">
              <a:lnSpc>
                <a:spcPct val="200000"/>
              </a:lnSpc>
              <a:spcAft>
                <a:spcPts val="0"/>
              </a:spcAft>
              <a:defRPr/>
            </a:pPr>
            <a:r>
              <a:rPr lang="en-US" altLang="en-US" sz="4000" dirty="0">
                <a:solidFill>
                  <a:schemeClr val="accent2">
                    <a:lumMod val="50000"/>
                  </a:schemeClr>
                </a:solidFill>
                <a:latin typeface="Californian FB" panose="0207040306080B030204" pitchFamily="18" charset="0"/>
                <a:ea typeface="+mj-ea"/>
                <a:cs typeface="+mj-cs"/>
              </a:rPr>
              <a:t>Delivery</a:t>
            </a:r>
          </a:p>
          <a:p>
            <a:pPr marL="640080" lvl="1" indent="-274320" eaLnBrk="1" fontAlgn="auto" hangingPunct="1">
              <a:lnSpc>
                <a:spcPct val="200000"/>
              </a:lnSpc>
              <a:spcAft>
                <a:spcPts val="0"/>
              </a:spcAft>
              <a:defRPr/>
            </a:pPr>
            <a:r>
              <a:rPr lang="en-US" altLang="en-US" sz="3200" dirty="0" smtClean="0"/>
              <a:t> </a:t>
            </a:r>
            <a:r>
              <a:rPr lang="en-US" altLang="en-US" sz="3200" dirty="0" smtClean="0">
                <a:solidFill>
                  <a:schemeClr val="accent2">
                    <a:lumMod val="50000"/>
                  </a:schemeClr>
                </a:solidFill>
              </a:rPr>
              <a:t>Presentation </a:t>
            </a:r>
            <a:r>
              <a:rPr lang="en-US" altLang="en-US" sz="3200" i="1" dirty="0" smtClean="0">
                <a:solidFill>
                  <a:schemeClr val="accent2">
                    <a:lumMod val="50000"/>
                  </a:schemeClr>
                </a:solidFill>
              </a:rPr>
              <a:t>not Read</a:t>
            </a:r>
          </a:p>
          <a:p>
            <a:pPr marL="640080" lvl="1" indent="-274320" eaLnBrk="1" fontAlgn="auto" hangingPunct="1">
              <a:lnSpc>
                <a:spcPct val="200000"/>
              </a:lnSpc>
              <a:spcAft>
                <a:spcPts val="0"/>
              </a:spcAft>
              <a:defRPr/>
            </a:pPr>
            <a:r>
              <a:rPr lang="en-US" altLang="en-US" sz="3200" dirty="0" smtClean="0">
                <a:solidFill>
                  <a:schemeClr val="accent2">
                    <a:lumMod val="50000"/>
                  </a:schemeClr>
                </a:solidFill>
              </a:rPr>
              <a:t>  Slides have </a:t>
            </a:r>
            <a:r>
              <a:rPr lang="en-US" altLang="en-US" sz="4000" dirty="0">
                <a:solidFill>
                  <a:schemeClr val="accent2">
                    <a:lumMod val="50000"/>
                  </a:schemeClr>
                </a:solidFill>
                <a:latin typeface="Californian FB" panose="0207040306080B030204" pitchFamily="18" charset="0"/>
                <a:ea typeface="+mj-ea"/>
                <a:cs typeface="+mj-cs"/>
              </a:rPr>
              <a:t>bullet points</a:t>
            </a:r>
          </a:p>
          <a:p>
            <a:pPr lvl="2" eaLnBrk="1" fontAlgn="auto" hangingPunct="1">
              <a:lnSpc>
                <a:spcPct val="200000"/>
              </a:lnSpc>
              <a:spcAft>
                <a:spcPts val="0"/>
              </a:spcAft>
              <a:defRPr/>
            </a:pPr>
            <a:r>
              <a:rPr lang="en-US" altLang="en-US" sz="3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en-US" sz="3200" b="1" i="1" dirty="0" smtClean="0">
                <a:solidFill>
                  <a:srgbClr val="C00000"/>
                </a:solidFill>
                <a:latin typeface="Californian FB" panose="0207040306080B030204" pitchFamily="18" charset="0"/>
              </a:rPr>
              <a:t>Not</a:t>
            </a:r>
            <a:r>
              <a:rPr lang="en-US" altLang="en-US" sz="3200" dirty="0" smtClean="0">
                <a:solidFill>
                  <a:schemeClr val="accent2">
                    <a:lumMod val="50000"/>
                  </a:schemeClr>
                </a:solidFill>
              </a:rPr>
              <a:t> sentences</a:t>
            </a:r>
          </a:p>
        </p:txBody>
      </p:sp>
      <p:sp>
        <p:nvSpPr>
          <p:cNvPr id="2" name="Oval 1"/>
          <p:cNvSpPr/>
          <p:nvPr/>
        </p:nvSpPr>
        <p:spPr>
          <a:xfrm>
            <a:off x="1295400" y="3962400"/>
            <a:ext cx="533400" cy="609600"/>
          </a:xfrm>
          <a:prstGeom prst="ellipse">
            <a:avLst/>
          </a:prstGeom>
          <a:noFill/>
          <a:ln w="76200">
            <a:solidFill>
              <a:schemeClr val="accent2">
                <a:lumMod val="60000"/>
                <a:lumOff val="40000"/>
              </a:schemeClr>
            </a:solidFill>
          </a:ln>
          <a:effectLst>
            <a:glow rad="228600">
              <a:schemeClr val="accent4">
                <a:lumMod val="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648200" y="-304800"/>
            <a:ext cx="3529013" cy="95091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dirty="0">
                <a:solidFill>
                  <a:schemeClr val="accent2">
                    <a:lumMod val="50000"/>
                  </a:schemeClr>
                </a:solidFill>
                <a:latin typeface="Californian FB" panose="0207040306080B030204" pitchFamily="18" charset="0"/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838200"/>
            <a:ext cx="7772400" cy="4918075"/>
          </a:xfrm>
        </p:spPr>
        <p:txBody>
          <a:bodyPr rtlCol="0">
            <a:normAutofit/>
          </a:bodyPr>
          <a:lstStyle/>
          <a:p>
            <a:pPr marL="525780" indent="-457200" eaLnBrk="1" fontAlgn="auto" hangingPunct="1">
              <a:spcAft>
                <a:spcPts val="120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4000" dirty="0">
                <a:solidFill>
                  <a:schemeClr val="accent2">
                    <a:lumMod val="50000"/>
                  </a:schemeClr>
                </a:solidFill>
                <a:latin typeface="Californian FB" panose="0207040306080B030204" pitchFamily="18" charset="0"/>
                <a:ea typeface="+mj-ea"/>
                <a:cs typeface="+mj-cs"/>
              </a:rPr>
              <a:t>Background Story</a:t>
            </a:r>
          </a:p>
          <a:p>
            <a:pPr marL="573786" lvl="2" indent="-173736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000" dirty="0" smtClean="0">
                <a:solidFill>
                  <a:schemeClr val="accent2">
                    <a:lumMod val="75000"/>
                  </a:schemeClr>
                </a:solidFill>
              </a:rPr>
              <a:t>Background Material Enhances</a:t>
            </a:r>
          </a:p>
          <a:p>
            <a:pPr marL="1030986" lvl="3" indent="-173736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3000" dirty="0" smtClean="0">
                <a:solidFill>
                  <a:schemeClr val="accent2">
                    <a:lumMod val="75000"/>
                  </a:schemeClr>
                </a:solidFill>
              </a:rPr>
              <a:t> Group understanding</a:t>
            </a:r>
          </a:p>
          <a:p>
            <a:pPr marL="1030986" lvl="3" indent="-173736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000" dirty="0" smtClean="0">
                <a:solidFill>
                  <a:schemeClr val="accent2">
                    <a:lumMod val="75000"/>
                  </a:schemeClr>
                </a:solidFill>
              </a:rPr>
              <a:t>Tell us what </a:t>
            </a:r>
            <a:r>
              <a:rPr lang="en-US" sz="3000" i="1" dirty="0" smtClean="0">
                <a:solidFill>
                  <a:schemeClr val="accent1">
                    <a:lumMod val="75000"/>
                  </a:schemeClr>
                </a:solidFill>
              </a:rPr>
              <a:t>isn’t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000" dirty="0" smtClean="0">
                <a:solidFill>
                  <a:schemeClr val="accent2">
                    <a:lumMod val="75000"/>
                  </a:schemeClr>
                </a:solidFill>
              </a:rPr>
              <a:t>known</a:t>
            </a:r>
          </a:p>
          <a:p>
            <a:pPr marL="1030986" lvl="3" indent="-173736" eaLnBrk="1" fontAlgn="auto" hangingPunct="1">
              <a:spcAft>
                <a:spcPts val="120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3000" dirty="0" smtClean="0">
                <a:solidFill>
                  <a:schemeClr val="accent2">
                    <a:lumMod val="75000"/>
                  </a:schemeClr>
                </a:solidFill>
              </a:rPr>
              <a:t>Why is it important</a:t>
            </a:r>
          </a:p>
          <a:p>
            <a:pPr marL="173736" lvl="1" indent="-173736" eaLnBrk="1" fontAlgn="auto" hangingPunct="1">
              <a:spcBef>
                <a:spcPts val="18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 Woven into </a:t>
            </a:r>
            <a:r>
              <a:rPr lang="en-US" sz="4000" dirty="0">
                <a:solidFill>
                  <a:schemeClr val="accent2">
                    <a:lumMod val="50000"/>
                  </a:schemeClr>
                </a:solidFill>
                <a:latin typeface="Californian FB" panose="0207040306080B030204" pitchFamily="18" charset="0"/>
                <a:ea typeface="+mj-ea"/>
                <a:cs typeface="+mj-cs"/>
              </a:rPr>
              <a:t>Larger 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Story</a:t>
            </a:r>
          </a:p>
          <a:p>
            <a:pPr marL="457200" lvl="1" indent="-457200" eaLnBrk="1" fontAlgn="auto" hangingPunct="1">
              <a:spcBef>
                <a:spcPts val="18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Purpose of Research clearly explained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953000" y="-228600"/>
            <a:ext cx="2538413" cy="87471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dirty="0">
                <a:solidFill>
                  <a:schemeClr val="accent2">
                    <a:lumMod val="50000"/>
                  </a:schemeClr>
                </a:solidFill>
                <a:latin typeface="Californian FB" panose="0207040306080B030204" pitchFamily="18" charset="0"/>
              </a:rPr>
              <a:t>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66800" y="838200"/>
            <a:ext cx="7262812" cy="4841875"/>
          </a:xfrm>
        </p:spPr>
        <p:txBody>
          <a:bodyPr rtlCol="0">
            <a:normAutofit/>
          </a:bodyPr>
          <a:lstStyle/>
          <a:p>
            <a:pPr marL="173736" lvl="1" indent="-173736" eaLnBrk="1" fontAlgn="auto" hangingPunct="1">
              <a:spcAft>
                <a:spcPts val="120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Delivery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573786" lvl="2" indent="-173736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Clear </a:t>
            </a:r>
            <a:r>
              <a:rPr 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Visuals</a:t>
            </a:r>
          </a:p>
          <a:p>
            <a:pPr marL="400050" lvl="2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pitchFamily="18" charset="2"/>
              <a:buNone/>
              <a:defRPr/>
            </a:pPr>
            <a:endParaRPr lang="en-US" sz="3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3736" lvl="1" indent="-173736" eaLnBrk="1" fontAlgn="auto" hangingPunct="1">
              <a:spcAft>
                <a:spcPts val="120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Advanced 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Techniques </a:t>
            </a:r>
            <a:r>
              <a:rPr lang="en-US" sz="4000" dirty="0">
                <a:solidFill>
                  <a:schemeClr val="accent2">
                    <a:lumMod val="50000"/>
                  </a:schemeClr>
                </a:solidFill>
                <a:latin typeface="Californian FB" panose="0207040306080B030204" pitchFamily="18" charset="0"/>
                <a:ea typeface="+mj-ea"/>
                <a:cs typeface="+mj-cs"/>
              </a:rPr>
              <a:t>explained</a:t>
            </a:r>
          </a:p>
          <a:p>
            <a:pPr marL="573786" lvl="2" indent="-173736" eaLnBrk="1" fontAlgn="auto" hangingPunct="1">
              <a:spcAft>
                <a:spcPts val="120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Why </a:t>
            </a:r>
            <a:r>
              <a:rPr 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</a:t>
            </a:r>
            <a:r>
              <a:rPr lang="en-US" sz="3000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Techniques</a:t>
            </a:r>
            <a:r>
              <a:rPr lang="en-US" sz="3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are</a:t>
            </a:r>
            <a:r>
              <a:rPr lang="en-US" sz="3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3000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Used </a:t>
            </a:r>
          </a:p>
          <a:p>
            <a:pPr marL="784098" lvl="3" indent="-173736"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2800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8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Why 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they </a:t>
            </a:r>
            <a:r>
              <a:rPr lang="en-US" sz="4000" dirty="0">
                <a:solidFill>
                  <a:schemeClr val="accent2">
                    <a:lumMod val="50000"/>
                  </a:schemeClr>
                </a:solidFill>
                <a:latin typeface="Californian FB" panose="0207040306080B030204" pitchFamily="18" charset="0"/>
                <a:ea typeface="+mj-ea"/>
                <a:cs typeface="+mj-cs"/>
              </a:rPr>
              <a:t>solve 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problem</a:t>
            </a:r>
          </a:p>
          <a:p>
            <a:pPr marL="0" lvl="1" indent="0" eaLnBrk="1" fontAlgn="auto" hangingPunct="1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Wingdings" pitchFamily="2" charset="2"/>
              <a:buNone/>
              <a:defRPr/>
            </a:pPr>
            <a:endParaRPr lang="en-US" sz="3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5029200" y="-152400"/>
            <a:ext cx="2462213" cy="874713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accent2">
                    <a:lumMod val="75000"/>
                  </a:schemeClr>
                </a:solidFill>
                <a:ea typeface="Trebuchet MS" pitchFamily="34" charset="0"/>
                <a:cs typeface="Trebuchet MS" pitchFamily="34" charset="0"/>
              </a:rPr>
              <a:t>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09650" y="1806575"/>
            <a:ext cx="7905750" cy="4518025"/>
          </a:xfrm>
        </p:spPr>
        <p:txBody>
          <a:bodyPr rtlCol="0">
            <a:normAutofit/>
          </a:bodyPr>
          <a:lstStyle/>
          <a:p>
            <a:pPr marL="173736" lvl="1" indent="-173736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Animal 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models </a:t>
            </a:r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</a:rPr>
              <a:t>vs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Human Studies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573786" lvl="2" indent="-173736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fMRI</a:t>
            </a:r>
          </a:p>
          <a:p>
            <a:pPr marL="857250" lvl="2" indent="-45720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endParaRPr lang="en-US" sz="3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3736" lvl="1" indent="-173736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voxel pictograms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573786" lvl="2" indent="-173736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vs graphs</a:t>
            </a:r>
          </a:p>
          <a:p>
            <a:pPr marL="0" lvl="1" indent="0" eaLnBrk="1" fontAlgn="auto" hangingPunct="1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Wingdings" pitchFamily="2" charset="2"/>
              <a:buNone/>
              <a:defRPr/>
            </a:pPr>
            <a:endParaRPr lang="en-US" sz="3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5029200" y="-304800"/>
            <a:ext cx="1981200" cy="923925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dirty="0">
                <a:solidFill>
                  <a:schemeClr val="accent2">
                    <a:lumMod val="50000"/>
                  </a:schemeClr>
                </a:solidFill>
                <a:latin typeface="Californian FB" panose="0207040306080B030204" pitchFamily="18" charset="0"/>
              </a:rPr>
              <a:t>Results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457200"/>
            <a:ext cx="7924800" cy="5638800"/>
          </a:xfrm>
        </p:spPr>
        <p:txBody>
          <a:bodyPr rtlCol="0">
            <a:normAutofit/>
          </a:bodyPr>
          <a:lstStyle/>
          <a:p>
            <a:pPr indent="-274320" eaLnBrk="1" fontAlgn="auto" hangingPunct="1">
              <a:lnSpc>
                <a:spcPct val="20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alt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en-US" sz="3200" dirty="0" smtClean="0">
                <a:solidFill>
                  <a:schemeClr val="accent1">
                    <a:lumMod val="75000"/>
                  </a:schemeClr>
                </a:solidFill>
              </a:rPr>
              <a:t>Graphic Results </a:t>
            </a:r>
          </a:p>
          <a:p>
            <a:pPr marL="640080" lvl="1" indent="-274320" eaLnBrk="1" fontAlgn="auto" hangingPunct="1">
              <a:lnSpc>
                <a:spcPct val="20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altLang="en-US" sz="3000" dirty="0" smtClean="0">
                <a:solidFill>
                  <a:schemeClr val="accent1">
                    <a:lumMod val="50000"/>
                  </a:schemeClr>
                </a:solidFill>
              </a:rPr>
              <a:t> used </a:t>
            </a:r>
            <a:r>
              <a:rPr lang="en-US" altLang="en-US" sz="3000" dirty="0" smtClean="0">
                <a:solidFill>
                  <a:schemeClr val="accent1">
                    <a:lumMod val="50000"/>
                  </a:schemeClr>
                </a:solidFill>
              </a:rPr>
              <a:t>and explained clearly</a:t>
            </a:r>
          </a:p>
          <a:p>
            <a:pPr marL="640080" lvl="1" indent="-274320" eaLnBrk="1" fontAlgn="auto" hangingPunct="1">
              <a:lnSpc>
                <a:spcPct val="20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altLang="en-US" sz="3200" dirty="0" smtClean="0">
                <a:solidFill>
                  <a:schemeClr val="accent1">
                    <a:lumMod val="50000"/>
                  </a:schemeClr>
                </a:solidFill>
              </a:rPr>
              <a:t> Clear Visuals</a:t>
            </a:r>
          </a:p>
          <a:p>
            <a:pPr lvl="2" indent="-274320" eaLnBrk="1" fontAlgn="auto" hangingPunct="1">
              <a:lnSpc>
                <a:spcPct val="20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altLang="en-US" sz="3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altLang="en-US" sz="3600" dirty="0">
                <a:solidFill>
                  <a:schemeClr val="accent2">
                    <a:lumMod val="50000"/>
                  </a:schemeClr>
                </a:solidFill>
                <a:latin typeface="Californian FB" panose="0207040306080B030204" pitchFamily="18" charset="0"/>
                <a:ea typeface="+mj-ea"/>
                <a:cs typeface="+mj-cs"/>
              </a:rPr>
              <a:t>Choose papers with </a:t>
            </a:r>
            <a:r>
              <a:rPr lang="en-US" altLang="en-US" sz="4800" i="1" dirty="0">
                <a:solidFill>
                  <a:schemeClr val="accent2">
                    <a:lumMod val="50000"/>
                  </a:schemeClr>
                </a:solidFill>
                <a:latin typeface="Californian FB" panose="0207040306080B030204" pitchFamily="18" charset="0"/>
                <a:ea typeface="+mj-ea"/>
                <a:cs typeface="+mj-cs"/>
              </a:rPr>
              <a:t>lots</a:t>
            </a:r>
            <a:r>
              <a:rPr lang="en-US" altLang="en-US" sz="3600" dirty="0">
                <a:solidFill>
                  <a:schemeClr val="accent2">
                    <a:lumMod val="50000"/>
                  </a:schemeClr>
                </a:solidFill>
                <a:latin typeface="Californian FB" panose="0207040306080B030204" pitchFamily="18" charset="0"/>
                <a:ea typeface="+mj-ea"/>
                <a:cs typeface="+mj-cs"/>
              </a:rPr>
              <a:t> of graphs</a:t>
            </a:r>
          </a:p>
          <a:p>
            <a:pPr marL="548640" lvl="2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  <a:defRPr/>
            </a:pPr>
            <a:endParaRPr lang="en-US" altLang="en-US" sz="3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5029200" y="-304800"/>
            <a:ext cx="1981200" cy="923925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accent2">
                    <a:lumMod val="75000"/>
                  </a:schemeClr>
                </a:solidFill>
                <a:ea typeface="Trebuchet MS" pitchFamily="34" charset="0"/>
                <a:cs typeface="Trebuchet MS" pitchFamily="34" charset="0"/>
              </a:rPr>
              <a:t>Results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838200"/>
            <a:ext cx="7924800" cy="5638800"/>
          </a:xfrm>
        </p:spPr>
        <p:txBody>
          <a:bodyPr rtlCol="0"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alt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en-US" sz="3200" dirty="0" smtClean="0">
                <a:solidFill>
                  <a:schemeClr val="accent1">
                    <a:lumMod val="75000"/>
                  </a:schemeClr>
                </a:solidFill>
              </a:rPr>
              <a:t>Graphic Results          </a:t>
            </a:r>
            <a:r>
              <a:rPr lang="en-US" altLang="en-US" sz="3200" dirty="0">
                <a:solidFill>
                  <a:schemeClr val="accent1">
                    <a:lumMod val="75000"/>
                  </a:schemeClr>
                </a:solidFill>
              </a:rPr>
              <a:t>Clear Visuals</a:t>
            </a:r>
            <a:endParaRPr lang="en-US" altLang="en-US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640080" lvl="1" indent="-274320" eaLnBrk="1" fontAlgn="auto" hangingPunct="1">
              <a:lnSpc>
                <a:spcPct val="20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altLang="en-US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en-US" sz="3200" dirty="0" smtClean="0">
                <a:solidFill>
                  <a:schemeClr val="accent1">
                    <a:lumMod val="50000"/>
                  </a:schemeClr>
                </a:solidFill>
              </a:rPr>
              <a:t>Get graphs </a:t>
            </a:r>
          </a:p>
          <a:p>
            <a:pPr marL="914400" lvl="2" indent="-274320">
              <a:lnSpc>
                <a:spcPct val="200000"/>
              </a:lnSpc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altLang="en-US" sz="3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altLang="en-US" sz="3200" dirty="0">
                <a:solidFill>
                  <a:schemeClr val="accent2">
                    <a:lumMod val="75000"/>
                  </a:schemeClr>
                </a:solidFill>
                <a:latin typeface="+mj-lt"/>
                <a:ea typeface="Trebuchet MS" pitchFamily="34" charset="0"/>
                <a:cs typeface="Trebuchet MS" pitchFamily="34" charset="0"/>
              </a:rPr>
              <a:t>from the official journal website</a:t>
            </a:r>
          </a:p>
          <a:p>
            <a:pPr marL="1124712" lvl="3" indent="-274320" eaLnBrk="1" fontAlgn="auto" hangingPunct="1">
              <a:lnSpc>
                <a:spcPct val="20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altLang="en-US" sz="3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altLang="en-US" sz="3200" b="1" i="1" dirty="0" smtClean="0">
                <a:solidFill>
                  <a:schemeClr val="accent2">
                    <a:lumMod val="75000"/>
                  </a:schemeClr>
                </a:solidFill>
              </a:rPr>
              <a:t>don’t</a:t>
            </a:r>
            <a:r>
              <a:rPr lang="en-US" altLang="en-US" sz="3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altLang="en-US" sz="3200" dirty="0" smtClean="0">
                <a:solidFill>
                  <a:schemeClr val="accent1">
                    <a:lumMod val="50000"/>
                  </a:schemeClr>
                </a:solidFill>
              </a:rPr>
              <a:t>use the .pdf graphs</a:t>
            </a:r>
          </a:p>
          <a:p>
            <a:pPr marL="1325880" lvl="4" indent="-274320" eaLnBrk="1" fontAlgn="auto" hangingPunct="1">
              <a:lnSpc>
                <a:spcPct val="20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altLang="en-US" sz="3200" dirty="0" smtClean="0">
                <a:solidFill>
                  <a:schemeClr val="accent1">
                    <a:lumMod val="50000"/>
                  </a:schemeClr>
                </a:solidFill>
              </a:rPr>
              <a:t> can be grainy</a:t>
            </a:r>
          </a:p>
        </p:txBody>
      </p:sp>
    </p:spTree>
    <p:extLst>
      <p:ext uri="{BB962C8B-B14F-4D97-AF65-F5344CB8AC3E}">
        <p14:creationId xmlns:p14="http://schemas.microsoft.com/office/powerpoint/2010/main" val="282180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5029200" y="-304800"/>
            <a:ext cx="1981200" cy="923925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accent2">
                    <a:lumMod val="75000"/>
                  </a:schemeClr>
                </a:solidFill>
                <a:ea typeface="Trebuchet MS" pitchFamily="34" charset="0"/>
                <a:cs typeface="Trebuchet MS" pitchFamily="34" charset="0"/>
              </a:rPr>
              <a:t>Results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457200"/>
            <a:ext cx="7924800" cy="5638800"/>
          </a:xfrm>
        </p:spPr>
        <p:txBody>
          <a:bodyPr rtlCol="0">
            <a:normAutofit/>
          </a:bodyPr>
          <a:lstStyle/>
          <a:p>
            <a:pPr>
              <a:lnSpc>
                <a:spcPct val="200000"/>
              </a:lnSpc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alt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en-US" sz="3200" dirty="0" smtClean="0">
                <a:solidFill>
                  <a:schemeClr val="accent1">
                    <a:lumMod val="75000"/>
                  </a:schemeClr>
                </a:solidFill>
              </a:rPr>
              <a:t>Graphic Results          </a:t>
            </a:r>
            <a:r>
              <a:rPr lang="en-US" altLang="en-US" sz="3200" dirty="0">
                <a:solidFill>
                  <a:schemeClr val="accent1">
                    <a:lumMod val="75000"/>
                  </a:schemeClr>
                </a:solidFill>
              </a:rPr>
              <a:t>Clear Visuals</a:t>
            </a:r>
            <a:endParaRPr lang="en-US" altLang="en-US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640080" lvl="1" indent="-274320" eaLnBrk="1" fontAlgn="auto" hangingPunct="1">
              <a:lnSpc>
                <a:spcPct val="20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altLang="en-US" sz="3200" dirty="0" smtClean="0">
                <a:solidFill>
                  <a:schemeClr val="accent1">
                    <a:lumMod val="50000"/>
                  </a:schemeClr>
                </a:solidFill>
              </a:rPr>
              <a:t> Analysis </a:t>
            </a:r>
            <a:r>
              <a:rPr lang="en-US" altLang="en-US" sz="3200" dirty="0" smtClean="0">
                <a:solidFill>
                  <a:schemeClr val="accent1">
                    <a:lumMod val="50000"/>
                  </a:schemeClr>
                </a:solidFill>
              </a:rPr>
              <a:t>of Statistical approach </a:t>
            </a:r>
          </a:p>
          <a:p>
            <a:pPr lvl="2" indent="-274320" eaLnBrk="1" fontAlgn="auto" hangingPunct="1">
              <a:lnSpc>
                <a:spcPct val="20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altLang="en-US" sz="3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altLang="en-US" sz="3000" dirty="0" smtClean="0">
                <a:solidFill>
                  <a:schemeClr val="accent1">
                    <a:lumMod val="50000"/>
                  </a:schemeClr>
                </a:solidFill>
              </a:rPr>
              <a:t>and data</a:t>
            </a:r>
          </a:p>
          <a:p>
            <a:pPr marL="640080" lvl="1" indent="-274320" eaLnBrk="1" fontAlgn="auto" hangingPunct="1">
              <a:lnSpc>
                <a:spcPct val="20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altLang="en-US" sz="3200" dirty="0" smtClean="0">
                <a:solidFill>
                  <a:schemeClr val="accent1">
                    <a:lumMod val="50000"/>
                  </a:schemeClr>
                </a:solidFill>
              </a:rPr>
              <a:t> Logical Order of presentation</a:t>
            </a:r>
          </a:p>
          <a:p>
            <a:pPr lvl="2" indent="-274320" eaLnBrk="1" fontAlgn="auto" hangingPunct="1">
              <a:lnSpc>
                <a:spcPct val="20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altLang="en-US" sz="3200" dirty="0" smtClean="0">
                <a:solidFill>
                  <a:schemeClr val="accent1">
                    <a:lumMod val="50000"/>
                  </a:schemeClr>
                </a:solidFill>
              </a:rPr>
              <a:t> Order should help tell a story</a:t>
            </a:r>
          </a:p>
        </p:txBody>
      </p:sp>
    </p:spTree>
    <p:extLst>
      <p:ext uri="{BB962C8B-B14F-4D97-AF65-F5344CB8AC3E}">
        <p14:creationId xmlns:p14="http://schemas.microsoft.com/office/powerpoint/2010/main" val="114403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648200" y="-152400"/>
            <a:ext cx="2971800" cy="771525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>
                <a:solidFill>
                  <a:schemeClr val="accent2">
                    <a:lumMod val="75000"/>
                  </a:schemeClr>
                </a:solidFill>
                <a:ea typeface="Trebuchet MS" pitchFamily="34" charset="0"/>
                <a:cs typeface="Trebuchet MS" pitchFamily="34" charset="0"/>
              </a:rPr>
              <a:t>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95337"/>
            <a:ext cx="8093075" cy="5757863"/>
          </a:xfrm>
        </p:spPr>
        <p:txBody>
          <a:bodyPr rtlCol="0">
            <a:normAutofit fontScale="92500" lnSpcReduction="10000"/>
          </a:bodyPr>
          <a:lstStyle/>
          <a:p>
            <a:pPr marL="0" indent="0" fontAlgn="auto">
              <a:spcBef>
                <a:spcPct val="0"/>
              </a:spcBef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None/>
              <a:defRPr/>
            </a:pPr>
            <a:r>
              <a:rPr lang="en-US" sz="3500" dirty="0">
                <a:solidFill>
                  <a:schemeClr val="accent2">
                    <a:lumMod val="75000"/>
                  </a:schemeClr>
                </a:solidFill>
                <a:latin typeface="+mj-lt"/>
                <a:ea typeface="Trebuchet MS" pitchFamily="34" charset="0"/>
                <a:cs typeface="Trebuchet MS" pitchFamily="34" charset="0"/>
              </a:rPr>
              <a:t>Take Home Messages</a:t>
            </a:r>
          </a:p>
          <a:p>
            <a:pPr marL="173736" lvl="1" indent="-173736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Clearly Outlined</a:t>
            </a:r>
          </a:p>
          <a:p>
            <a:pPr marL="173736" lvl="1" indent="-173736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Analysis of Scientific Value of each idea</a:t>
            </a:r>
          </a:p>
          <a:p>
            <a:pPr marL="173736" lvl="1" indent="-173736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Integration of ideas into a story</a:t>
            </a:r>
          </a:p>
          <a:p>
            <a:pPr marL="0" lvl="1" indent="0" eaLnBrk="1" fontAlgn="auto" hangingPunct="1">
              <a:spcBef>
                <a:spcPts val="18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Background &amp; Topic Papers</a:t>
            </a:r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3736" lvl="1" indent="-173736" eaLnBrk="1" fontAlgn="auto" hangingPunct="1">
              <a:lnSpc>
                <a:spcPct val="16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Messages interwoven</a:t>
            </a:r>
          </a:p>
          <a:p>
            <a:pPr marL="402336" lvl="2" indent="-164592" eaLnBrk="1" fontAlgn="auto" hangingPunct="1">
              <a:lnSpc>
                <a:spcPct val="16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Discussed together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lvl="1" indent="0" eaLnBrk="1" fontAlgn="auto" hangingPunct="1">
              <a:spcBef>
                <a:spcPts val="3000"/>
              </a:spcBef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Stimulated </a:t>
            </a:r>
            <a:r>
              <a:rPr lang="en-US" sz="3500" dirty="0">
                <a:solidFill>
                  <a:schemeClr val="accent2">
                    <a:lumMod val="75000"/>
                  </a:schemeClr>
                </a:solidFill>
                <a:latin typeface="+mj-lt"/>
                <a:ea typeface="Trebuchet MS" pitchFamily="34" charset="0"/>
                <a:cs typeface="Trebuchet MS" pitchFamily="34" charset="0"/>
              </a:rPr>
              <a:t>Group Discussion</a:t>
            </a:r>
          </a:p>
        </p:txBody>
      </p:sp>
      <p:graphicFrame>
        <p:nvGraphicFramePr>
          <p:cNvPr id="19460" name="Chart 3"/>
          <p:cNvGraphicFramePr>
            <a:graphicFrameLocks noChangeAspect="1"/>
          </p:cNvGraphicFramePr>
          <p:nvPr/>
        </p:nvGraphicFramePr>
        <p:xfrm>
          <a:off x="4038600" y="2438400"/>
          <a:ext cx="7143750" cy="417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7" r:id="rId3" imgW="7145131" imgH="4176122" progId="Excel.Chart.8">
                  <p:embed/>
                </p:oleObj>
              </mc:Choice>
              <mc:Fallback>
                <p:oleObj r:id="rId3" imgW="7145131" imgH="4176122" progId="Excel.Chart.8">
                  <p:embed/>
                  <p:pic>
                    <p:nvPicPr>
                      <p:cNvPr id="0" name="Char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2438400"/>
                        <a:ext cx="7143750" cy="417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i="1" dirty="0">
                <a:solidFill>
                  <a:schemeClr val="accent2">
                    <a:lumMod val="50000"/>
                  </a:schemeClr>
                </a:solidFill>
                <a:latin typeface="Californian FB" panose="0207040306080B030204" pitchFamily="18" charset="0"/>
                <a:ea typeface="+mn-ea"/>
                <a:cs typeface="+mn-cs"/>
              </a:rPr>
              <a:t>Set 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86800" cy="5638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Naming your PowerPoint</a:t>
            </a:r>
          </a:p>
          <a:p>
            <a:pPr lvl="1"/>
            <a:r>
              <a:rPr lang="en-US" sz="2900" dirty="0" smtClean="0">
                <a:solidFill>
                  <a:schemeClr val="accent2">
                    <a:lumMod val="50000"/>
                  </a:schemeClr>
                </a:solidFill>
              </a:rPr>
              <a:t>Firstname</a:t>
            </a:r>
            <a:r>
              <a:rPr lang="en-US" sz="2900" dirty="0" smtClean="0">
                <a:solidFill>
                  <a:schemeClr val="accent3">
                    <a:lumMod val="50000"/>
                  </a:schemeClr>
                </a:solidFill>
              </a:rPr>
              <a:t>Year</a:t>
            </a:r>
            <a:r>
              <a:rPr lang="en-US" sz="2900" dirty="0" smtClean="0">
                <a:solidFill>
                  <a:schemeClr val="accent5">
                    <a:lumMod val="50000"/>
                  </a:schemeClr>
                </a:solidFill>
              </a:rPr>
              <a:t>Seminarname</a:t>
            </a:r>
            <a:r>
              <a:rPr lang="en-US" sz="2900" dirty="0" smtClean="0"/>
              <a:t>.</a:t>
            </a:r>
            <a:r>
              <a:rPr lang="en-US" sz="2900" dirty="0" smtClean="0">
                <a:solidFill>
                  <a:schemeClr val="accent4">
                    <a:lumMod val="50000"/>
                  </a:schemeClr>
                </a:solidFill>
              </a:rPr>
              <a:t>pptx</a:t>
            </a:r>
          </a:p>
          <a:p>
            <a:pPr lvl="2"/>
            <a:r>
              <a:rPr lang="en-US" sz="3200" dirty="0"/>
              <a:t>e.g.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Cliff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</a:rPr>
              <a:t>18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Californian FB" panose="0207040306080B030204" pitchFamily="18" charset="0"/>
              </a:rPr>
              <a:t>Anxiety and BNST Peptides</a:t>
            </a:r>
            <a:r>
              <a:rPr lang="en-US" sz="2800" dirty="0" smtClean="0"/>
              <a:t>.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pptx</a:t>
            </a:r>
            <a:endParaRPr lang="en-US" sz="28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3"/>
            <a:r>
              <a:rPr lang="en-US" sz="30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000" dirty="0" smtClean="0">
                <a:solidFill>
                  <a:schemeClr val="accent3">
                    <a:lumMod val="50000"/>
                  </a:schemeClr>
                </a:solidFill>
              </a:rPr>
              <a:t>just </a:t>
            </a:r>
            <a:r>
              <a:rPr lang="en-US" sz="3000" dirty="0" smtClean="0">
                <a:solidFill>
                  <a:schemeClr val="accent3">
                    <a:lumMod val="50000"/>
                  </a:schemeClr>
                </a:solidFill>
              </a:rPr>
              <a:t>18</a:t>
            </a:r>
            <a:r>
              <a:rPr lang="en-US" sz="3000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en-US" sz="3000" strike="sngStrike" dirty="0" smtClean="0">
                <a:solidFill>
                  <a:schemeClr val="accent4">
                    <a:lumMod val="50000"/>
                  </a:schemeClr>
                </a:solidFill>
              </a:rPr>
              <a:t>not </a:t>
            </a:r>
            <a:r>
              <a:rPr lang="en-US" sz="3000" strike="sngStrike" dirty="0" smtClean="0">
                <a:solidFill>
                  <a:schemeClr val="accent4">
                    <a:lumMod val="50000"/>
                  </a:schemeClr>
                </a:solidFill>
              </a:rPr>
              <a:t>2018</a:t>
            </a:r>
            <a:endParaRPr lang="en-US" sz="3000" strike="sngStrike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sz="3200" dirty="0" smtClean="0"/>
              <a:t>PowerPoint</a:t>
            </a:r>
          </a:p>
          <a:p>
            <a:pPr lvl="1"/>
            <a:r>
              <a:rPr lang="en-US" sz="2900" dirty="0" smtClean="0"/>
              <a:t>Use the </a:t>
            </a:r>
            <a:r>
              <a:rPr lang="en-US" sz="3200" dirty="0">
                <a:solidFill>
                  <a:schemeClr val="accent4">
                    <a:lumMod val="50000"/>
                  </a:schemeClr>
                </a:solidFill>
              </a:rPr>
              <a:t>.</a:t>
            </a:r>
            <a:r>
              <a:rPr lang="en-US" sz="3200" dirty="0" err="1">
                <a:solidFill>
                  <a:schemeClr val="accent4">
                    <a:lumMod val="50000"/>
                  </a:schemeClr>
                </a:solidFill>
              </a:rPr>
              <a:t>pptx</a:t>
            </a:r>
            <a:r>
              <a:rPr lang="en-US" sz="32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900" dirty="0" smtClean="0"/>
              <a:t>or the .</a:t>
            </a:r>
            <a:r>
              <a:rPr lang="en-US" sz="2900" dirty="0" err="1" smtClean="0"/>
              <a:t>ppt</a:t>
            </a:r>
            <a:r>
              <a:rPr lang="en-US" sz="2900" dirty="0" smtClean="0"/>
              <a:t> version</a:t>
            </a:r>
          </a:p>
          <a:p>
            <a:pPr lvl="1"/>
            <a:r>
              <a:rPr lang="en-US" sz="2900" dirty="0" smtClean="0"/>
              <a:t>Send it to me </a:t>
            </a:r>
            <a:r>
              <a:rPr lang="en-US" sz="5400" i="1" dirty="0" smtClean="0">
                <a:solidFill>
                  <a:schemeClr val="accent2">
                    <a:lumMod val="50000"/>
                  </a:schemeClr>
                </a:solidFill>
                <a:latin typeface="Californian FB" panose="0207040306080B030204" pitchFamily="18" charset="0"/>
              </a:rPr>
              <a:t>early</a:t>
            </a:r>
          </a:p>
          <a:p>
            <a:pPr lvl="2"/>
            <a:r>
              <a:rPr lang="en-US" sz="5400" i="1" dirty="0" smtClean="0">
                <a:solidFill>
                  <a:schemeClr val="accent2">
                    <a:lumMod val="50000"/>
                  </a:schemeClr>
                </a:solidFill>
                <a:latin typeface="Californian FB" panose="0207040306080B030204" pitchFamily="18" charset="0"/>
              </a:rPr>
              <a:t>Topic Paper – 3 weeks ahead</a:t>
            </a:r>
          </a:p>
          <a:p>
            <a:pPr lvl="3"/>
            <a:r>
              <a:rPr lang="en-US" sz="3200" i="1" dirty="0" smtClean="0">
                <a:solidFill>
                  <a:schemeClr val="accent2">
                    <a:lumMod val="50000"/>
                  </a:schemeClr>
                </a:solidFill>
                <a:latin typeface="Californian FB" panose="0207040306080B030204" pitchFamily="18" charset="0"/>
              </a:rPr>
              <a:t> Background papers – 2 weeks</a:t>
            </a:r>
            <a:endParaRPr lang="en-US" sz="3200" i="1" dirty="0">
              <a:solidFill>
                <a:schemeClr val="accent2">
                  <a:lumMod val="50000"/>
                </a:schemeClr>
              </a:solidFill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649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i="1" dirty="0">
                <a:solidFill>
                  <a:schemeClr val="accent2">
                    <a:lumMod val="50000"/>
                  </a:schemeClr>
                </a:solidFill>
                <a:latin typeface="Californian FB" panose="0207040306080B030204" pitchFamily="18" charset="0"/>
                <a:ea typeface="+mn-ea"/>
                <a:cs typeface="+mn-cs"/>
              </a:rPr>
              <a:t>Have Fun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Californian FB" panose="0207040306080B030204" pitchFamily="18" charset="0"/>
              </a:rPr>
              <a:t>Please!</a:t>
            </a:r>
          </a:p>
          <a:p>
            <a:pPr lvl="1"/>
            <a:r>
              <a:rPr lang="en-US" dirty="0" smtClean="0"/>
              <a:t>Ps. Eating relieves stress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28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i="1" dirty="0">
                <a:solidFill>
                  <a:schemeClr val="accent2">
                    <a:lumMod val="50000"/>
                  </a:schemeClr>
                </a:solidFill>
                <a:latin typeface="Californian FB" panose="0207040306080B030204" pitchFamily="18" charset="0"/>
                <a:ea typeface="+mn-ea"/>
                <a:cs typeface="+mn-cs"/>
              </a:rPr>
              <a:t>Set 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229600" cy="5562600"/>
          </a:xfrm>
        </p:spPr>
        <p:txBody>
          <a:bodyPr>
            <a:noAutofit/>
          </a:bodyPr>
          <a:lstStyle/>
          <a:p>
            <a:r>
              <a:rPr lang="en-US" sz="3600" dirty="0" smtClean="0"/>
              <a:t>Early Delivery of Papers</a:t>
            </a:r>
          </a:p>
          <a:p>
            <a:pPr lvl="1"/>
            <a:r>
              <a:rPr lang="en-US" sz="3200" i="1" dirty="0" smtClean="0">
                <a:solidFill>
                  <a:schemeClr val="accent2">
                    <a:lumMod val="50000"/>
                  </a:schemeClr>
                </a:solidFill>
              </a:rPr>
              <a:t>Start looking </a:t>
            </a:r>
            <a:r>
              <a:rPr lang="en-US" sz="3200" dirty="0" smtClean="0"/>
              <a:t>in the 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first week</a:t>
            </a:r>
          </a:p>
          <a:p>
            <a:pPr lvl="2"/>
            <a:r>
              <a:rPr lang="en-US" sz="2800" dirty="0" smtClean="0"/>
              <a:t>Send them to me early</a:t>
            </a:r>
          </a:p>
          <a:p>
            <a:pPr lvl="1"/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</a:rPr>
              <a:t>3 Papers</a:t>
            </a:r>
          </a:p>
          <a:p>
            <a:pPr lvl="2"/>
            <a:r>
              <a:rPr lang="en-US" sz="2800" dirty="0" smtClean="0"/>
              <a:t>Topic Paper (lots of graphs/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not review</a:t>
            </a:r>
            <a:r>
              <a:rPr lang="en-US" sz="2800" dirty="0" smtClean="0"/>
              <a:t>)</a:t>
            </a:r>
          </a:p>
          <a:p>
            <a:pPr lvl="3"/>
            <a:r>
              <a:rPr lang="en-US" sz="2800" dirty="0" smtClean="0"/>
              <a:t> Published </a:t>
            </a:r>
            <a:r>
              <a:rPr lang="en-US" sz="2800" dirty="0" smtClean="0"/>
              <a:t>within the last 2 years</a:t>
            </a:r>
          </a:p>
          <a:p>
            <a:pPr lvl="3"/>
            <a:r>
              <a:rPr lang="en-US" sz="2800" dirty="0" smtClean="0"/>
              <a:t> Animal </a:t>
            </a:r>
            <a:r>
              <a:rPr lang="en-US" sz="2800" dirty="0" smtClean="0"/>
              <a:t>Models are easier</a:t>
            </a:r>
          </a:p>
          <a:p>
            <a:pPr lvl="2"/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</a:rPr>
              <a:t>2 Background Papers</a:t>
            </a:r>
          </a:p>
          <a:p>
            <a:pPr lvl="3"/>
            <a:r>
              <a:rPr lang="en-US" sz="2800" dirty="0" smtClean="0"/>
              <a:t> </a:t>
            </a:r>
            <a:r>
              <a:rPr lang="en-US" sz="2800" dirty="0" smtClean="0"/>
              <a:t> To </a:t>
            </a:r>
            <a:r>
              <a:rPr lang="en-US" sz="2800" dirty="0" smtClean="0"/>
              <a:t>help tell the scientific story</a:t>
            </a:r>
          </a:p>
          <a:p>
            <a:pPr lvl="3"/>
            <a:r>
              <a:rPr lang="en-US" sz="2800" dirty="0" smtClean="0"/>
              <a:t> </a:t>
            </a:r>
            <a:r>
              <a:rPr lang="en-US" sz="2800" dirty="0" smtClean="0"/>
              <a:t> Can </a:t>
            </a:r>
            <a:r>
              <a:rPr lang="en-US" sz="2800" dirty="0" smtClean="0"/>
              <a:t>be older – one human study ok…</a:t>
            </a:r>
          </a:p>
          <a:p>
            <a:pPr lvl="3"/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No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 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reviews</a:t>
            </a:r>
            <a:endParaRPr lang="en-US" sz="36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347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3"/>
          <p:cNvSpPr>
            <a:spLocks noGrp="1"/>
          </p:cNvSpPr>
          <p:nvPr>
            <p:ph type="title"/>
          </p:nvPr>
        </p:nvSpPr>
        <p:spPr>
          <a:xfrm>
            <a:off x="5005388" y="-152400"/>
            <a:ext cx="2995612" cy="79851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dirty="0" smtClean="0">
                <a:solidFill>
                  <a:schemeClr val="accent2">
                    <a:lumMod val="75000"/>
                  </a:schemeClr>
                </a:solidFill>
                <a:latin typeface="Californian FB" panose="0207040306080B030204" pitchFamily="18" charset="0"/>
                <a:ea typeface="Trebuchet MS" pitchFamily="34" charset="0"/>
                <a:cs typeface="Trebuchet MS" pitchFamily="34" charset="0"/>
              </a:rPr>
              <a:t>Tell a Story!</a:t>
            </a:r>
          </a:p>
        </p:txBody>
      </p:sp>
      <p:graphicFrame>
        <p:nvGraphicFramePr>
          <p:cNvPr id="9219" name="Char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5613573"/>
              </p:ext>
            </p:extLst>
          </p:nvPr>
        </p:nvGraphicFramePr>
        <p:xfrm>
          <a:off x="-762000" y="76200"/>
          <a:ext cx="10806113" cy="632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6" r:id="rId3" imgW="7145131" imgH="4182218" progId="Excel.Chart.8">
                  <p:embed/>
                </p:oleObj>
              </mc:Choice>
              <mc:Fallback>
                <p:oleObj r:id="rId3" imgW="7145131" imgH="4182218" progId="Excel.Chart.8">
                  <p:embed/>
                  <p:pic>
                    <p:nvPicPr>
                      <p:cNvPr id="0" name="Char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0" y="76200"/>
                        <a:ext cx="10806113" cy="632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5257800" y="-152400"/>
            <a:ext cx="2767013" cy="79851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dirty="0" smtClean="0">
                <a:solidFill>
                  <a:schemeClr val="accent2">
                    <a:lumMod val="75000"/>
                  </a:schemeClr>
                </a:solidFill>
                <a:latin typeface="Californian FB" panose="0207040306080B030204" pitchFamily="18" charset="0"/>
                <a:ea typeface="Trebuchet MS" pitchFamily="34" charset="0"/>
                <a:cs typeface="Trebuchet MS" pitchFamily="34" charset="0"/>
              </a:rPr>
              <a:t>Font Size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sz="quarter" idx="1"/>
          </p:nvPr>
        </p:nvSpPr>
        <p:spPr>
          <a:xfrm>
            <a:off x="1295400" y="1295400"/>
            <a:ext cx="6777038" cy="4800600"/>
          </a:xfrm>
        </p:spPr>
        <p:txBody>
          <a:bodyPr rtlCol="0">
            <a:normAutofit/>
          </a:bodyPr>
          <a:lstStyle/>
          <a:p>
            <a:pPr indent="-274320" eaLnBrk="1" fontAlgn="auto" hangingPunct="1">
              <a:lnSpc>
                <a:spcPct val="200000"/>
              </a:lnSpc>
              <a:spcAft>
                <a:spcPts val="0"/>
              </a:spcAft>
              <a:defRPr/>
            </a:pPr>
            <a:r>
              <a:rPr lang="en-US" altLang="en-US" sz="1800" dirty="0" smtClean="0">
                <a:solidFill>
                  <a:schemeClr val="accent6">
                    <a:lumMod val="75000"/>
                  </a:schemeClr>
                </a:solidFill>
              </a:rPr>
              <a:t>This font is too small (18 </a:t>
            </a:r>
            <a:r>
              <a:rPr lang="en-US" altLang="en-US" sz="1800" dirty="0" err="1" smtClean="0">
                <a:solidFill>
                  <a:schemeClr val="accent6">
                    <a:lumMod val="75000"/>
                  </a:schemeClr>
                </a:solidFill>
              </a:rPr>
              <a:t>pt</a:t>
            </a:r>
            <a:r>
              <a:rPr lang="en-US" altLang="en-US" sz="1800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  <a:p>
            <a:pPr marL="640080" lvl="1" indent="-274320" eaLnBrk="1" fontAlgn="auto" hangingPunct="1">
              <a:lnSpc>
                <a:spcPct val="200000"/>
              </a:lnSpc>
              <a:spcAft>
                <a:spcPts val="0"/>
              </a:spcAft>
              <a:defRPr/>
            </a:pPr>
            <a:r>
              <a:rPr lang="en-US" altLang="en-US" sz="1800" dirty="0" smtClean="0">
                <a:solidFill>
                  <a:schemeClr val="accent6">
                    <a:lumMod val="75000"/>
                  </a:schemeClr>
                </a:solidFill>
              </a:rPr>
              <a:t>Comes with the PowerPoint design</a:t>
            </a:r>
          </a:p>
          <a:p>
            <a:pPr indent="-274320" eaLnBrk="1" fontAlgn="auto" hangingPunct="1">
              <a:lnSpc>
                <a:spcPct val="200000"/>
              </a:lnSpc>
              <a:spcAft>
                <a:spcPts val="0"/>
              </a:spcAft>
              <a:defRPr/>
            </a:pPr>
            <a:r>
              <a:rPr lang="en-US" altLang="en-US" sz="2000" dirty="0" smtClean="0">
                <a:solidFill>
                  <a:schemeClr val="accent6">
                    <a:lumMod val="50000"/>
                  </a:schemeClr>
                </a:solidFill>
              </a:rPr>
              <a:t>This font is too small (20)</a:t>
            </a:r>
          </a:p>
          <a:p>
            <a:pPr indent="-274320" eaLnBrk="1" fontAlgn="auto" hangingPunct="1">
              <a:lnSpc>
                <a:spcPct val="200000"/>
              </a:lnSpc>
              <a:spcAft>
                <a:spcPts val="0"/>
              </a:spcAft>
              <a:defRPr/>
            </a:pPr>
            <a:r>
              <a:rPr lang="en-US" altLang="en-US" dirty="0" smtClean="0">
                <a:solidFill>
                  <a:schemeClr val="accent3"/>
                </a:solidFill>
              </a:rPr>
              <a:t> </a:t>
            </a:r>
            <a:r>
              <a:rPr lang="en-US" altLang="en-US" sz="2400" dirty="0" smtClean="0">
                <a:solidFill>
                  <a:schemeClr val="accent2">
                    <a:lumMod val="75000"/>
                  </a:schemeClr>
                </a:solidFill>
              </a:rPr>
              <a:t>24</a:t>
            </a:r>
            <a:r>
              <a:rPr lang="en-US" altLang="en-US" sz="2800" dirty="0" smtClean="0">
                <a:solidFill>
                  <a:schemeClr val="accent1">
                    <a:lumMod val="75000"/>
                  </a:schemeClr>
                </a:solidFill>
              </a:rPr>
              <a:t>,   </a:t>
            </a:r>
            <a:r>
              <a:rPr lang="en-US" altLang="en-US" sz="2800" dirty="0" smtClean="0">
                <a:solidFill>
                  <a:schemeClr val="accent2">
                    <a:lumMod val="50000"/>
                  </a:schemeClr>
                </a:solidFill>
              </a:rPr>
              <a:t>28</a:t>
            </a:r>
            <a:r>
              <a:rPr lang="en-US" altLang="en-US" sz="2800" dirty="0" smtClean="0">
                <a:solidFill>
                  <a:schemeClr val="accent1">
                    <a:lumMod val="75000"/>
                  </a:schemeClr>
                </a:solidFill>
              </a:rPr>
              <a:t>,   </a:t>
            </a:r>
            <a:r>
              <a:rPr lang="en-US" altLang="en-US" sz="3200" dirty="0" smtClean="0">
                <a:solidFill>
                  <a:schemeClr val="accent1">
                    <a:lumMod val="50000"/>
                  </a:schemeClr>
                </a:solidFill>
              </a:rPr>
              <a:t>32</a:t>
            </a:r>
          </a:p>
          <a:p>
            <a:pPr indent="-274320" eaLnBrk="1" fontAlgn="auto" hangingPunct="1">
              <a:lnSpc>
                <a:spcPct val="200000"/>
              </a:lnSpc>
              <a:spcAft>
                <a:spcPts val="0"/>
              </a:spcAft>
              <a:defRPr/>
            </a:pPr>
            <a:r>
              <a:rPr lang="en-US" altLang="en-US" sz="3200" dirty="0" smtClean="0"/>
              <a:t> </a:t>
            </a:r>
            <a:r>
              <a:rPr lang="en-US" altLang="en-US" sz="3200" dirty="0" smtClean="0">
                <a:solidFill>
                  <a:schemeClr val="accent1">
                    <a:lumMod val="50000"/>
                  </a:schemeClr>
                </a:solidFill>
                <a:latin typeface="Californian FB" panose="0207040306080B030204" pitchFamily="18" charset="0"/>
              </a:rPr>
              <a:t>32 is </a:t>
            </a:r>
            <a:r>
              <a:rPr lang="en-US" altLang="en-US" sz="3200" i="1" dirty="0" smtClean="0">
                <a:solidFill>
                  <a:schemeClr val="accent1">
                    <a:lumMod val="50000"/>
                  </a:schemeClr>
                </a:solidFill>
                <a:latin typeface="Californian FB" panose="0207040306080B030204" pitchFamily="18" charset="0"/>
              </a:rPr>
              <a:t>just right!</a:t>
            </a:r>
            <a:endParaRPr lang="en-US" altLang="en-US" i="1" dirty="0" smtClean="0">
              <a:solidFill>
                <a:schemeClr val="accent1">
                  <a:lumMod val="50000"/>
                </a:schemeClr>
              </a:solidFill>
              <a:latin typeface="Californian FB" panose="0207040306080B03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accent2">
                    <a:lumMod val="50000"/>
                  </a:schemeClr>
                </a:solidFill>
                <a:latin typeface="Californian FB" panose="0207040306080B030204" pitchFamily="18" charset="0"/>
              </a:rPr>
              <a:t>Tell a Story!</a:t>
            </a:r>
            <a:endParaRPr lang="en-US" sz="4400" dirty="0">
              <a:solidFill>
                <a:schemeClr val="accent2">
                  <a:lumMod val="50000"/>
                </a:schemeClr>
              </a:solidFill>
              <a:latin typeface="Californian FB" panose="0207040306080B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562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 Story has</a:t>
            </a:r>
          </a:p>
          <a:p>
            <a:pPr lvl="1"/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1. beginning</a:t>
            </a:r>
            <a:r>
              <a:rPr lang="en-US" sz="3600" dirty="0" smtClean="0"/>
              <a:t>, </a:t>
            </a:r>
            <a:r>
              <a:rPr lang="en-US" sz="3600" dirty="0" smtClean="0">
                <a:solidFill>
                  <a:schemeClr val="accent3">
                    <a:lumMod val="50000"/>
                  </a:schemeClr>
                </a:solidFill>
              </a:rPr>
              <a:t>2. middle</a:t>
            </a:r>
            <a:r>
              <a:rPr lang="en-US" sz="3600" dirty="0" smtClean="0"/>
              <a:t>, 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</a:rPr>
              <a:t>3. end</a:t>
            </a:r>
          </a:p>
          <a:p>
            <a:r>
              <a:rPr lang="en-US" sz="3600" dirty="0" smtClean="0"/>
              <a:t>In the Beginning</a:t>
            </a:r>
          </a:p>
          <a:p>
            <a:pPr lvl="1"/>
            <a:r>
              <a:rPr lang="en-US" sz="3200" dirty="0" smtClean="0"/>
              <a:t>Introduce the characters (Ideas)</a:t>
            </a:r>
          </a:p>
          <a:p>
            <a:pPr lvl="1"/>
            <a:r>
              <a:rPr lang="en-US" sz="3200" dirty="0" smtClean="0"/>
              <a:t>Tell what the problem is</a:t>
            </a:r>
          </a:p>
          <a:p>
            <a:pPr lvl="1"/>
            <a:r>
              <a:rPr lang="en-US" sz="3200" dirty="0" smtClean="0"/>
              <a:t>Tell what is known so far</a:t>
            </a:r>
          </a:p>
          <a:p>
            <a:r>
              <a:rPr lang="en-US" sz="3600" dirty="0" smtClean="0"/>
              <a:t>Background Papers</a:t>
            </a:r>
          </a:p>
          <a:p>
            <a:pPr lvl="1"/>
            <a:r>
              <a:rPr lang="en-US" sz="3200" dirty="0" smtClean="0"/>
              <a:t>Explain why we care </a:t>
            </a:r>
            <a:r>
              <a:rPr lang="en-US" sz="3600" i="1" dirty="0">
                <a:solidFill>
                  <a:schemeClr val="accent6">
                    <a:lumMod val="75000"/>
                  </a:schemeClr>
                </a:solidFill>
              </a:rPr>
              <a:t>– why is it important</a:t>
            </a:r>
            <a:endParaRPr lang="en-US" sz="3200" dirty="0" smtClean="0"/>
          </a:p>
          <a:p>
            <a:pPr lvl="1"/>
            <a:r>
              <a:rPr lang="en-US" sz="3200" dirty="0" smtClean="0"/>
              <a:t>Tell what isn’t known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3179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solidFill>
                  <a:schemeClr val="accent2">
                    <a:lumMod val="50000"/>
                  </a:schemeClr>
                </a:solidFill>
                <a:latin typeface="Californian FB" panose="0207040306080B030204" pitchFamily="18" charset="0"/>
              </a:rPr>
              <a:t>Tell a Story!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4864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  <a:latin typeface="Californian FB" panose="0207040306080B030204" pitchFamily="18" charset="0"/>
              </a:rPr>
              <a:t>The Middle</a:t>
            </a:r>
          </a:p>
          <a:p>
            <a:pPr lvl="1"/>
            <a:r>
              <a:rPr lang="en-US" sz="3600" dirty="0" smtClean="0"/>
              <a:t>Methods and Results</a:t>
            </a:r>
          </a:p>
          <a:p>
            <a:pPr lvl="2"/>
            <a:r>
              <a:rPr lang="en-US" sz="3200" i="1" dirty="0" smtClean="0">
                <a:solidFill>
                  <a:schemeClr val="accent5">
                    <a:lumMod val="75000"/>
                  </a:schemeClr>
                </a:solidFill>
              </a:rPr>
              <a:t>Why the methods solve the problem</a:t>
            </a:r>
          </a:p>
          <a:p>
            <a:pPr lvl="1"/>
            <a:r>
              <a:rPr lang="en-US" sz="3600" dirty="0" smtClean="0"/>
              <a:t>Connect each Result</a:t>
            </a:r>
          </a:p>
          <a:p>
            <a:pPr lvl="2"/>
            <a:r>
              <a:rPr lang="en-US" sz="3200" dirty="0" smtClean="0"/>
              <a:t>With the Ideas from the Beginning</a:t>
            </a:r>
          </a:p>
          <a:p>
            <a:pPr lvl="2"/>
            <a:r>
              <a:rPr lang="en-US" sz="3200" dirty="0" smtClean="0"/>
              <a:t>With other Results</a:t>
            </a:r>
          </a:p>
          <a:p>
            <a:pPr lvl="1"/>
            <a:r>
              <a:rPr lang="en-US" sz="3600" dirty="0" smtClean="0"/>
              <a:t>Tell the Story of the Results</a:t>
            </a:r>
          </a:p>
          <a:p>
            <a:pPr lvl="2"/>
            <a:r>
              <a:rPr lang="en-US" sz="3200" dirty="0" smtClean="0"/>
              <a:t>In a </a:t>
            </a: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</a:rPr>
              <a:t>Logical</a:t>
            </a:r>
            <a:r>
              <a:rPr lang="en-US" sz="3200" dirty="0" smtClean="0"/>
              <a:t> Order</a:t>
            </a:r>
          </a:p>
          <a:p>
            <a:pPr lvl="3"/>
            <a:r>
              <a:rPr lang="en-US" sz="3200" dirty="0"/>
              <a:t> </a:t>
            </a:r>
            <a:r>
              <a:rPr lang="en-US" sz="3200" dirty="0" smtClean="0"/>
              <a:t>Logically </a:t>
            </a:r>
            <a:r>
              <a:rPr lang="en-US" sz="3600" i="1" dirty="0" smtClean="0">
                <a:solidFill>
                  <a:schemeClr val="accent5">
                    <a:lumMod val="75000"/>
                  </a:schemeClr>
                </a:solidFill>
              </a:rPr>
              <a:t>Impels the Narrative</a:t>
            </a:r>
            <a:endParaRPr lang="en-US" sz="3600" i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38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0" y="-152400"/>
            <a:ext cx="3876675" cy="87471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dirty="0">
                <a:solidFill>
                  <a:schemeClr val="accent2">
                    <a:lumMod val="50000"/>
                  </a:schemeClr>
                </a:solidFill>
                <a:latin typeface="Californian FB" panose="0207040306080B030204" pitchFamily="18" charset="0"/>
              </a:rPr>
              <a:t>Tell a Story!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609600"/>
            <a:ext cx="7940675" cy="6019800"/>
          </a:xfrm>
        </p:spPr>
        <p:txBody>
          <a:bodyPr rtlCol="0">
            <a:normAutofit fontScale="77500" lnSpcReduction="20000"/>
          </a:bodyPr>
          <a:lstStyle/>
          <a:p>
            <a:pPr marL="173736" lvl="1" indent="-173736" eaLnBrk="1" fontAlgn="auto" hangingPunct="1">
              <a:lnSpc>
                <a:spcPct val="134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5200" dirty="0">
                <a:solidFill>
                  <a:schemeClr val="accent2">
                    <a:lumMod val="50000"/>
                  </a:schemeClr>
                </a:solidFill>
                <a:latin typeface="Californian FB" panose="0207040306080B030204" pitchFamily="18" charset="0"/>
                <a:ea typeface="+mj-ea"/>
                <a:cs typeface="+mj-cs"/>
              </a:rPr>
              <a:t>The End </a:t>
            </a:r>
          </a:p>
          <a:p>
            <a:pPr marL="402336" lvl="2" indent="-164592" eaLnBrk="1" fontAlgn="auto" hangingPunct="1">
              <a:lnSpc>
                <a:spcPct val="134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List </a:t>
            </a:r>
            <a:r>
              <a:rPr lang="en-US" sz="3600" i="1" dirty="0" smtClean="0">
                <a:solidFill>
                  <a:schemeClr val="bg2">
                    <a:lumMod val="50000"/>
                  </a:schemeClr>
                </a:solidFill>
              </a:rPr>
              <a:t>Original</a:t>
            </a: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Ideas</a:t>
            </a:r>
          </a:p>
          <a:p>
            <a:pPr marL="630936" lvl="3" indent="-164592" eaLnBrk="1" fontAlgn="auto" hangingPunct="1">
              <a:lnSpc>
                <a:spcPct val="134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Are they still valid?</a:t>
            </a:r>
          </a:p>
          <a:p>
            <a:pPr marL="402336" lvl="2" indent="-164592" eaLnBrk="1" fontAlgn="auto" hangingPunct="1">
              <a:lnSpc>
                <a:spcPct val="134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Explain Ideas/Results </a:t>
            </a:r>
          </a:p>
          <a:p>
            <a:pPr marL="630936" lvl="3" indent="-164592" eaLnBrk="1" fontAlgn="auto" hangingPunct="1">
              <a:lnSpc>
                <a:spcPct val="134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in relation to the problem</a:t>
            </a:r>
          </a:p>
          <a:p>
            <a:pPr marL="630936" lvl="3" indent="-164592" eaLnBrk="1" fontAlgn="auto" hangingPunct="1">
              <a:lnSpc>
                <a:spcPct val="134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in relation to other student’s </a:t>
            </a:r>
          </a:p>
          <a:p>
            <a:pPr marL="466344" lvl="3" indent="0" eaLnBrk="1" fontAlgn="auto" hangingPunct="1">
              <a:lnSpc>
                <a:spcPct val="134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notion of the problem or solution</a:t>
            </a:r>
          </a:p>
          <a:p>
            <a:pPr marL="859536" lvl="4" indent="-173736" eaLnBrk="1" fontAlgn="auto" hangingPunct="1">
              <a:lnSpc>
                <a:spcPct val="134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Drive Discussion </a:t>
            </a:r>
          </a:p>
          <a:p>
            <a:pPr marL="402336" lvl="2" indent="-164592" eaLnBrk="1" fontAlgn="auto" hangingPunct="1">
              <a:lnSpc>
                <a:spcPct val="134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Discuss the Next Step</a:t>
            </a:r>
          </a:p>
          <a:p>
            <a:pPr marL="630936" lvl="3" indent="-164592" eaLnBrk="1" fontAlgn="auto" hangingPunct="1">
              <a:lnSpc>
                <a:spcPct val="134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Is there a new problem?</a:t>
            </a:r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13316" name="Char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5739408"/>
              </p:ext>
            </p:extLst>
          </p:nvPr>
        </p:nvGraphicFramePr>
        <p:xfrm>
          <a:off x="3429000" y="-76200"/>
          <a:ext cx="7143750" cy="417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2" r:id="rId3" imgW="7145131" imgH="4182218" progId="Excel.Chart.8">
                  <p:embed/>
                </p:oleObj>
              </mc:Choice>
              <mc:Fallback>
                <p:oleObj r:id="rId3" imgW="7145131" imgH="4182218" progId="Excel.Chart.8">
                  <p:embed/>
                  <p:pic>
                    <p:nvPicPr>
                      <p:cNvPr id="0" name="Char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-76200"/>
                        <a:ext cx="7143750" cy="417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452</TotalTime>
  <Words>496</Words>
  <Application>Microsoft Office PowerPoint</Application>
  <PresentationFormat>On-screen Show (4:3)</PresentationFormat>
  <Paragraphs>117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Origin</vt:lpstr>
      <vt:lpstr>Microsoft Excel Chart</vt:lpstr>
      <vt:lpstr>Seminar Design: Anxiety and BNST Peptides</vt:lpstr>
      <vt:lpstr>Set up</vt:lpstr>
      <vt:lpstr>Have Fun</vt:lpstr>
      <vt:lpstr>Set up</vt:lpstr>
      <vt:lpstr>Tell a Story!</vt:lpstr>
      <vt:lpstr>Font Size</vt:lpstr>
      <vt:lpstr>Tell a Story!</vt:lpstr>
      <vt:lpstr>Tell a Story!</vt:lpstr>
      <vt:lpstr>Tell a Story!</vt:lpstr>
      <vt:lpstr>Introduction</vt:lpstr>
      <vt:lpstr>Introduction</vt:lpstr>
      <vt:lpstr>Methods</vt:lpstr>
      <vt:lpstr>Methods</vt:lpstr>
      <vt:lpstr>Results</vt:lpstr>
      <vt:lpstr>Results</vt:lpstr>
      <vt:lpstr>Results</vt:lpstr>
      <vt:lpstr>Discussion</vt:lpstr>
    </vt:vector>
  </TitlesOfParts>
  <Company>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 Design</dc:title>
  <dc:creator>Cliff H Summers</dc:creator>
  <cp:lastModifiedBy>Cliff H Summers</cp:lastModifiedBy>
  <cp:revision>56</cp:revision>
  <dcterms:created xsi:type="dcterms:W3CDTF">2014-01-30T22:11:53Z</dcterms:created>
  <dcterms:modified xsi:type="dcterms:W3CDTF">2018-01-11T22:01:31Z</dcterms:modified>
</cp:coreProperties>
</file>